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305" r:id="rId2"/>
    <p:sldId id="319" r:id="rId3"/>
    <p:sldId id="342" r:id="rId4"/>
    <p:sldId id="320" r:id="rId5"/>
    <p:sldId id="321" r:id="rId6"/>
    <p:sldId id="322" r:id="rId7"/>
    <p:sldId id="323" r:id="rId8"/>
    <p:sldId id="324" r:id="rId9"/>
    <p:sldId id="325" r:id="rId10"/>
    <p:sldId id="326" r:id="rId11"/>
    <p:sldId id="339" r:id="rId12"/>
    <p:sldId id="340" r:id="rId13"/>
    <p:sldId id="341" r:id="rId14"/>
    <p:sldId id="328" r:id="rId15"/>
    <p:sldId id="338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rali Pavan" initials="MP" lastIdx="1" clrIdx="0">
    <p:extLst>
      <p:ext uri="{19B8F6BF-5375-455C-9EA6-DF929625EA0E}">
        <p15:presenceInfo xmlns:p15="http://schemas.microsoft.com/office/powerpoint/2012/main" userId="d9ef6297d70b5b9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206" autoAdjust="0"/>
  </p:normalViewPr>
  <p:slideViewPr>
    <p:cSldViewPr snapToGrid="0">
      <p:cViewPr varScale="1">
        <p:scale>
          <a:sx n="82" d="100"/>
          <a:sy n="82" d="100"/>
        </p:scale>
        <p:origin x="7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A4C517-9E1F-4123-A1BF-200C6DCA3916}" type="datetimeFigureOut">
              <a:rPr lang="de-DE" smtClean="0"/>
              <a:t>17.04.2017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A73752-7A15-4741-83DE-D3B43231AA2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5964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73752-7A15-4741-83DE-D3B43231AA2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746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A73752-7A15-4741-83DE-D3B43231AA2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184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0ADB0-437E-4BF7-95DA-F917194AD7FF}" type="datetime1">
              <a:rPr lang="de-DE" smtClean="0"/>
              <a:t>17.04.2017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5570-BE42-467F-9531-C5CCFABA5EFE}" type="slidenum">
              <a:rPr lang="de-DE" smtClean="0"/>
              <a:t>‹#›</a:t>
            </a:fld>
            <a:endParaRPr lang="de-DE"/>
          </a:p>
        </p:txBody>
      </p:sp>
      <p:sp>
        <p:nvSpPr>
          <p:cNvPr id="7" name="Rechteck 6"/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2684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27C75-D302-4930-9360-B93BB00E76B3}" type="datetime1">
              <a:rPr lang="de-DE" smtClean="0"/>
              <a:t>17.04.2017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5570-BE42-467F-9531-C5CCFABA5EFE}" type="slidenum">
              <a:rPr lang="de-DE" smtClean="0"/>
              <a:t>‹#›</a:t>
            </a:fld>
            <a:endParaRPr lang="de-DE"/>
          </a:p>
        </p:txBody>
      </p:sp>
      <p:sp>
        <p:nvSpPr>
          <p:cNvPr id="7" name="Rechteck 6"/>
          <p:cNvSpPr/>
          <p:nvPr userDrawn="1"/>
        </p:nvSpPr>
        <p:spPr>
          <a:xfrm>
            <a:off x="0" y="-1"/>
            <a:ext cx="12192000" cy="72348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5098" y="1"/>
            <a:ext cx="10340502" cy="723480"/>
          </a:xfrm>
          <a:prstGeom prst="rect">
            <a:avLst/>
          </a:prstGeom>
        </p:spPr>
        <p:txBody>
          <a:bodyPr anchor="ctr" anchorCtr="0"/>
          <a:lstStyle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1035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>
          <a:xfrm>
            <a:off x="4038600" y="0"/>
            <a:ext cx="8153400" cy="6858000"/>
          </a:xfrm>
          <a:prstGeom prst="rect">
            <a:avLst/>
          </a:prstGeom>
          <a:solidFill>
            <a:schemeClr val="bg2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CCF14-4ECD-4B27-AF32-EABB53970BE7}" type="datetime1">
              <a:rPr lang="de-DE" smtClean="0"/>
              <a:t>17.04.2017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5570-BE42-467F-9531-C5CCFABA5EFE}" type="slidenum">
              <a:rPr lang="de-DE" smtClean="0"/>
              <a:t>‹#›</a:t>
            </a:fld>
            <a:endParaRPr lang="de-DE"/>
          </a:p>
        </p:txBody>
      </p:sp>
      <p:sp>
        <p:nvSpPr>
          <p:cNvPr id="7" name="Rechteck 6"/>
          <p:cNvSpPr/>
          <p:nvPr userDrawn="1"/>
        </p:nvSpPr>
        <p:spPr>
          <a:xfrm>
            <a:off x="0" y="-1"/>
            <a:ext cx="12192000" cy="72348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5098" y="1"/>
            <a:ext cx="10340502" cy="723480"/>
          </a:xfrm>
          <a:prstGeom prst="rect">
            <a:avLst/>
          </a:prstGeom>
        </p:spPr>
        <p:txBody>
          <a:bodyPr anchor="ctr" anchorCtr="0"/>
          <a:lstStyle>
            <a:lvl1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0833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1E0AAC-FEB3-4437-89CE-7F1209D1E51B}" type="datetime1">
              <a:rPr lang="de-DE" smtClean="0"/>
              <a:t>17.04.2017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35570-BE42-467F-9531-C5CCFABA5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3963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699362" y="-82722"/>
            <a:ext cx="6752548" cy="9797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UGC End-Of Year Banquet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908475" y="4432660"/>
            <a:ext cx="4814172" cy="228881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Presented By: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endParaRPr lang="en-US" sz="1800" b="1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DEBALEENA SAHA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DONG YU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NEHA TELAGUBANAJIGARA JAGANNATH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PRANAVANSHU VADREVU</a:t>
            </a:r>
          </a:p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>
                <a:solidFill>
                  <a:schemeClr val="bg2">
                    <a:lumMod val="25000"/>
                  </a:schemeClr>
                </a:solidFill>
              </a:rPr>
              <a:t>RIKDEV BHATTACHARYA</a:t>
            </a:r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37" y="6025105"/>
            <a:ext cx="2074782" cy="54821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5570-BE42-467F-9531-C5CCFABA5EFE}" type="slidenum">
              <a:rPr lang="de-DE" smtClean="0"/>
              <a:t>1</a:t>
            </a:fld>
            <a:endParaRPr lang="de-D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195" y="2249359"/>
            <a:ext cx="2386333" cy="14851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801" y="2184044"/>
            <a:ext cx="6844587" cy="131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289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5098" y="1"/>
            <a:ext cx="10340502" cy="723480"/>
          </a:xfrm>
        </p:spPr>
        <p:txBody>
          <a:bodyPr/>
          <a:lstStyle/>
          <a:p>
            <a:r>
              <a:rPr lang="en-US" sz="2800" b="1" dirty="0"/>
              <a:t>REVAMPED WEBSITE PROTOTYPE</a:t>
            </a:r>
            <a:endParaRPr lang="de-DE" sz="28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5570-BE42-467F-9531-C5CCFABA5EFE}" type="slidenum">
              <a:rPr lang="de-DE" smtClean="0"/>
              <a:t>10</a:t>
            </a:fld>
            <a:endParaRPr lang="de-DE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37" y="6025105"/>
            <a:ext cx="2074782" cy="5482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10" y="1008377"/>
            <a:ext cx="6274520" cy="4132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430" y="2210830"/>
            <a:ext cx="5337674" cy="3994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2405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5098" y="1"/>
            <a:ext cx="10340502" cy="723480"/>
          </a:xfrm>
        </p:spPr>
        <p:txBody>
          <a:bodyPr/>
          <a:lstStyle/>
          <a:p>
            <a:r>
              <a:rPr lang="de-DE" sz="2800" b="1" dirty="0"/>
              <a:t>RESULTS</a:t>
            </a:r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37" y="6025105"/>
            <a:ext cx="2074782" cy="54821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5570-BE42-467F-9531-C5CCFABA5EFE}" type="slidenum">
              <a:rPr lang="de-DE" smtClean="0"/>
              <a:t>11</a:t>
            </a:fld>
            <a:endParaRPr lang="de-DE"/>
          </a:p>
        </p:txBody>
      </p:sp>
      <p:sp>
        <p:nvSpPr>
          <p:cNvPr id="6" name="Rectangle 5"/>
          <p:cNvSpPr/>
          <p:nvPr/>
        </p:nvSpPr>
        <p:spPr>
          <a:xfrm>
            <a:off x="612710" y="1144375"/>
            <a:ext cx="951100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r>
              <a:rPr lang="en-US" sz="2000" b="1" dirty="0"/>
              <a:t>Mentor Enrollment</a:t>
            </a:r>
          </a:p>
          <a:p>
            <a:pPr marL="800100" lvl="2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Wingdings" panose="05000000000000000000" pitchFamily="2" charset="2"/>
              <a:buChar char="§"/>
            </a:pPr>
            <a:r>
              <a:rPr lang="en-US" sz="2000" dirty="0"/>
              <a:t>Number of mentors at Trinity Past and Present</a:t>
            </a:r>
          </a:p>
          <a:p>
            <a:pPr marL="800100" lvl="2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Wingdings" panose="05000000000000000000" pitchFamily="2" charset="2"/>
              <a:buChar char="§"/>
            </a:pPr>
            <a:r>
              <a:rPr lang="en-US" sz="2000" dirty="0"/>
              <a:t>Last year:48 Mentors</a:t>
            </a:r>
          </a:p>
          <a:p>
            <a:pPr marL="800100" lvl="2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Wingdings" panose="05000000000000000000" pitchFamily="2" charset="2"/>
              <a:buChar char="§"/>
            </a:pPr>
            <a:r>
              <a:rPr lang="en-US" sz="2000" dirty="0"/>
              <a:t>This Year: 65 Mentors</a:t>
            </a:r>
          </a:p>
          <a:p>
            <a:pPr marL="800100" lvl="2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Wingdings" panose="05000000000000000000" pitchFamily="2" charset="2"/>
              <a:buChar char="§"/>
            </a:pPr>
            <a:r>
              <a:rPr lang="en-US" sz="2000" dirty="0"/>
              <a:t>35% increase in mentor enrollment, possibly more to come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r>
              <a:rPr lang="en-US" sz="2000" b="1" dirty="0"/>
              <a:t>Social Media Statistics</a:t>
            </a:r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Wingdings" panose="05000000000000000000" pitchFamily="2" charset="2"/>
              <a:buChar char="§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31102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175098" y="1"/>
            <a:ext cx="10340502" cy="723480"/>
          </a:xfrm>
        </p:spPr>
        <p:txBody>
          <a:bodyPr/>
          <a:lstStyle/>
          <a:p>
            <a:r>
              <a:rPr lang="de-DE" sz="2800" b="1" dirty="0"/>
              <a:t>SOCIAL MEDIA OUTREACH-FACEBOOK</a:t>
            </a:r>
          </a:p>
        </p:txBody>
      </p:sp>
      <p:pic>
        <p:nvPicPr>
          <p:cNvPr id="12" name="Picture 1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37" y="6025105"/>
            <a:ext cx="2074782" cy="54821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5570-BE42-467F-9531-C5CCFABA5EFE}" type="slidenum">
              <a:rPr lang="de-DE" smtClean="0"/>
              <a:t>12</a:t>
            </a:fld>
            <a:endParaRPr lang="de-DE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 rotWithShape="1">
          <a:blip r:embed="rId3"/>
          <a:srcRect l="9576" t="7769" r="9563" b="3685"/>
          <a:stretch/>
        </p:blipFill>
        <p:spPr>
          <a:xfrm>
            <a:off x="3528989" y="963929"/>
            <a:ext cx="7712843" cy="5151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 descr="Image result for faceboo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11" y="2484927"/>
            <a:ext cx="2353937" cy="177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877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5098" y="1"/>
            <a:ext cx="10340502" cy="723480"/>
          </a:xfrm>
        </p:spPr>
        <p:txBody>
          <a:bodyPr/>
          <a:lstStyle/>
          <a:p>
            <a:r>
              <a:rPr lang="de-DE" sz="2800" b="1" dirty="0"/>
              <a:t>SOCIAL MEDIA OUTREACH-INSTAGRAM</a:t>
            </a:r>
          </a:p>
        </p:txBody>
      </p:sp>
      <p:pic>
        <p:nvPicPr>
          <p:cNvPr id="3" name="Picture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37" y="6025105"/>
            <a:ext cx="2074782" cy="54821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5570-BE42-467F-9531-C5CCFABA5EFE}" type="slidenum">
              <a:rPr lang="de-DE" smtClean="0"/>
              <a:t>13</a:t>
            </a:fld>
            <a:endParaRPr lang="de-DE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2397" t="3121"/>
          <a:stretch/>
        </p:blipFill>
        <p:spPr>
          <a:xfrm>
            <a:off x="232949" y="1017037"/>
            <a:ext cx="2466158" cy="39146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828" t="4084" r="1923" b="1635"/>
          <a:stretch/>
        </p:blipFill>
        <p:spPr>
          <a:xfrm>
            <a:off x="3065481" y="2081278"/>
            <a:ext cx="2687216" cy="39438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l="1606" t="4084" r="2326" b="1635"/>
          <a:stretch/>
        </p:blipFill>
        <p:spPr>
          <a:xfrm>
            <a:off x="6119071" y="1017037"/>
            <a:ext cx="2696547" cy="38068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/>
          <a:srcRect l="941" t="4085" r="1365"/>
          <a:stretch/>
        </p:blipFill>
        <p:spPr>
          <a:xfrm>
            <a:off x="9181992" y="2081278"/>
            <a:ext cx="2701403" cy="38728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 descr="Image result for instagram logo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796" y="1128242"/>
            <a:ext cx="2542217" cy="720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instagram logo 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217" y="5313682"/>
            <a:ext cx="1259633" cy="125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372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5098" y="1"/>
            <a:ext cx="10340502" cy="723480"/>
          </a:xfrm>
        </p:spPr>
        <p:txBody>
          <a:bodyPr/>
          <a:lstStyle/>
          <a:p>
            <a:r>
              <a:rPr lang="de-DE" sz="2800" b="1" dirty="0"/>
              <a:t>FUTURE ROADMAP</a:t>
            </a:r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37" y="6025105"/>
            <a:ext cx="2074782" cy="54821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5570-BE42-467F-9531-C5CCFABA5EFE}" type="slidenum">
              <a:rPr lang="de-DE" smtClean="0"/>
              <a:t>14</a:t>
            </a:fld>
            <a:endParaRPr lang="de-DE"/>
          </a:p>
        </p:txBody>
      </p:sp>
      <p:sp>
        <p:nvSpPr>
          <p:cNvPr id="7" name="Rectangle 6"/>
          <p:cNvSpPr/>
          <p:nvPr/>
        </p:nvSpPr>
        <p:spPr>
          <a:xfrm>
            <a:off x="612710" y="1144375"/>
            <a:ext cx="10975910" cy="4724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Wingdings" panose="05000000000000000000" pitchFamily="2" charset="2"/>
              <a:buChar char="§"/>
            </a:pPr>
            <a:r>
              <a:rPr lang="en-US" sz="2000" dirty="0"/>
              <a:t>Continue working on popularizing the social media touchpoints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Wingdings" panose="05000000000000000000" pitchFamily="2" charset="2"/>
              <a:buChar char="§"/>
            </a:pPr>
            <a:r>
              <a:rPr lang="en-US" sz="2000" dirty="0"/>
              <a:t>Social Media Takeover for a day by a Mentor to share stories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Wingdings" panose="05000000000000000000" pitchFamily="2" charset="2"/>
              <a:buChar char="§"/>
            </a:pPr>
            <a:r>
              <a:rPr lang="en-US" sz="2000" dirty="0"/>
              <a:t>Work on Search Engine Optimization specific to the Connecticut region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Wingdings" panose="05000000000000000000" pitchFamily="2" charset="2"/>
              <a:buChar char="§"/>
            </a:pPr>
            <a:r>
              <a:rPr lang="en-US" sz="2000" dirty="0"/>
              <a:t>A more robust way of data collection about mentors to understand the gap and devise strategies accordingly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Wingdings" panose="05000000000000000000" pitchFamily="2" charset="2"/>
              <a:buChar char="§"/>
            </a:pPr>
            <a:r>
              <a:rPr lang="en-US" sz="2000" dirty="0"/>
              <a:t>Have Webcasts about the mentoring program to understand user engagement 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Wingdings" panose="05000000000000000000" pitchFamily="2" charset="2"/>
              <a:buChar char="§"/>
            </a:pPr>
            <a:r>
              <a:rPr lang="en-US" sz="2000" dirty="0"/>
              <a:t>Sit and Draw competition for the Kids and auctioning the Top 5 photos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800100" lvl="1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Wingdings" panose="05000000000000000000" pitchFamily="2" charset="2"/>
              <a:buChar char="§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88442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 for Questions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888" y="1590675"/>
            <a:ext cx="4086225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37" y="6025105"/>
            <a:ext cx="2074782" cy="54821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5570-BE42-467F-9531-C5CCFABA5EF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2421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5098" y="1"/>
            <a:ext cx="10340502" cy="723480"/>
          </a:xfrm>
        </p:spPr>
        <p:txBody>
          <a:bodyPr/>
          <a:lstStyle/>
          <a:p>
            <a:r>
              <a:rPr lang="de-DE" sz="2800" b="1" dirty="0"/>
              <a:t>AGENDA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27" r="3653"/>
          <a:stretch/>
        </p:blipFill>
        <p:spPr>
          <a:xfrm>
            <a:off x="0" y="1257299"/>
            <a:ext cx="2894823" cy="42002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03419" y="1531240"/>
            <a:ext cx="5394726" cy="3652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Wingdings" panose="05000000000000000000" pitchFamily="2" charset="2"/>
              <a:buChar char="§"/>
            </a:pPr>
            <a:r>
              <a:rPr lang="en-US" sz="2000" dirty="0"/>
              <a:t>About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Wingdings" panose="05000000000000000000" pitchFamily="2" charset="2"/>
              <a:buChar char="§"/>
            </a:pPr>
            <a:r>
              <a:rPr lang="en-US" sz="2000" dirty="0"/>
              <a:t>Objectives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Wingdings" panose="05000000000000000000" pitchFamily="2" charset="2"/>
              <a:buChar char="§"/>
            </a:pPr>
            <a:r>
              <a:rPr lang="en-US" sz="2000" dirty="0"/>
              <a:t>Major Achievements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Wingdings" panose="05000000000000000000" pitchFamily="2" charset="2"/>
              <a:buChar char="§"/>
            </a:pPr>
            <a:r>
              <a:rPr lang="en-US" sz="2000" dirty="0"/>
              <a:t>Future Roadmap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Wingdings" panose="05000000000000000000" pitchFamily="2" charset="2"/>
              <a:buChar char="§"/>
            </a:pPr>
            <a:r>
              <a:rPr lang="en-US" sz="2000" dirty="0"/>
              <a:t>Questions and Answers</a:t>
            </a:r>
          </a:p>
        </p:txBody>
      </p: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37" y="6025105"/>
            <a:ext cx="2074782" cy="54821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5570-BE42-467F-9531-C5CCFABA5EF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4203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5570-BE42-467F-9531-C5CCFABA5EFE}" type="slidenum">
              <a:rPr lang="de-DE" smtClean="0"/>
              <a:t>3</a:t>
            </a:fld>
            <a:endParaRPr lang="de-DE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About ConnectiKids</a:t>
            </a:r>
          </a:p>
        </p:txBody>
      </p:sp>
      <p:sp>
        <p:nvSpPr>
          <p:cNvPr id="4" name="Rectangle 3"/>
          <p:cNvSpPr/>
          <p:nvPr/>
        </p:nvSpPr>
        <p:spPr>
          <a:xfrm>
            <a:off x="503852" y="939482"/>
            <a:ext cx="11224728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ConnectiKids is a private nonprofit agency in Hartford since 1978 stemmed from West Middle School Committee.</a:t>
            </a:r>
          </a:p>
          <a:p>
            <a:endParaRPr lang="en-US" dirty="0"/>
          </a:p>
          <a:p>
            <a:r>
              <a:rPr lang="en-US" b="1" dirty="0"/>
              <a:t>Their Mission</a:t>
            </a:r>
          </a:p>
          <a:p>
            <a:r>
              <a:rPr lang="en-US" b="1" dirty="0"/>
              <a:t>“Inspiring Hartford’s children to make positive choices, embrace high expectations and fulfill their potential by providing successful mentors, individualized tutoring, enriching activities and stimulating environments.”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Associations</a:t>
            </a:r>
          </a:p>
          <a:p>
            <a:r>
              <a:rPr lang="en-US" dirty="0"/>
              <a:t>Work directly with two elementary schools, West Middle Community and Michael D Fox, with students in kindergarten through eighth grade and serving hundreds of Hartford’s children annually now. </a:t>
            </a:r>
          </a:p>
          <a:p>
            <a:endParaRPr lang="en-US" dirty="0"/>
          </a:p>
          <a:p>
            <a:pPr>
              <a:buClr>
                <a:schemeClr val="accent1">
                  <a:lumMod val="75000"/>
                </a:schemeClr>
              </a:buClr>
              <a:buSzPct val="145000"/>
            </a:pPr>
            <a:r>
              <a:rPr lang="en-US" b="1" dirty="0"/>
              <a:t>Their work</a:t>
            </a:r>
            <a:endParaRPr lang="en-US" dirty="0"/>
          </a:p>
          <a:p>
            <a:pPr marL="342900" indent="-342900">
              <a:buClr>
                <a:schemeClr val="accent1">
                  <a:lumMod val="75000"/>
                </a:schemeClr>
              </a:buClr>
              <a:buSzPct val="145000"/>
              <a:buFont typeface="Wingdings" panose="05000000000000000000" pitchFamily="2" charset="2"/>
              <a:buChar char="§"/>
            </a:pPr>
            <a:r>
              <a:rPr lang="en-US" dirty="0"/>
              <a:t>Provide one on one tutoring and mentoring, arts and enrichment and a character development program throughout the academic year as well as a summer program. </a:t>
            </a:r>
          </a:p>
          <a:p>
            <a:pPr marL="342900" indent="-342900">
              <a:buClr>
                <a:schemeClr val="accent1">
                  <a:lumMod val="75000"/>
                </a:schemeClr>
              </a:buClr>
              <a:buSzPct val="145000"/>
              <a:buFont typeface="Wingdings" panose="05000000000000000000" pitchFamily="2" charset="2"/>
              <a:buChar char="§"/>
            </a:pPr>
            <a:r>
              <a:rPr lang="en-US" dirty="0"/>
              <a:t>Expose students to new people, places, and experiences that promotes positive growth and development. </a:t>
            </a:r>
          </a:p>
          <a:p>
            <a:endParaRPr lang="en-US" sz="2000" dirty="0"/>
          </a:p>
          <a:p>
            <a:r>
              <a:rPr lang="en-US" sz="2000" b="1" dirty="0"/>
              <a:t>Areas to focus on</a:t>
            </a:r>
          </a:p>
          <a:p>
            <a:pPr marL="342900" indent="-342900">
              <a:buClr>
                <a:schemeClr val="accent1">
                  <a:lumMod val="75000"/>
                </a:schemeClr>
              </a:buClr>
              <a:buSzPct val="145000"/>
              <a:buFont typeface="Wingdings" panose="05000000000000000000" pitchFamily="2" charset="2"/>
              <a:buChar char="§"/>
            </a:pPr>
            <a:r>
              <a:rPr lang="en-US" dirty="0"/>
              <a:t>Increase Program Awareness</a:t>
            </a:r>
          </a:p>
          <a:p>
            <a:pPr marL="342900" indent="-342900">
              <a:buClr>
                <a:schemeClr val="accent1">
                  <a:lumMod val="75000"/>
                </a:schemeClr>
              </a:buClr>
              <a:buSzPct val="145000"/>
              <a:buFont typeface="Wingdings" panose="05000000000000000000" pitchFamily="2" charset="2"/>
              <a:buChar char="§"/>
            </a:pPr>
            <a:r>
              <a:rPr lang="en-US" dirty="0"/>
              <a:t>Increase Mentor Participation</a:t>
            </a:r>
          </a:p>
        </p:txBody>
      </p:sp>
    </p:spTree>
    <p:extLst>
      <p:ext uri="{BB962C8B-B14F-4D97-AF65-F5344CB8AC3E}">
        <p14:creationId xmlns:p14="http://schemas.microsoft.com/office/powerpoint/2010/main" val="2312518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5098" y="1"/>
            <a:ext cx="10340502" cy="723480"/>
          </a:xfrm>
        </p:spPr>
        <p:txBody>
          <a:bodyPr/>
          <a:lstStyle/>
          <a:p>
            <a:r>
              <a:rPr lang="en-US" sz="2800" b="1" dirty="0"/>
              <a:t>OBJECTIVE</a:t>
            </a:r>
            <a:endParaRPr lang="de-DE" sz="2800" b="1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09903" y="408267"/>
            <a:ext cx="11439197" cy="706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545129" y="1041165"/>
            <a:ext cx="105156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Wingdings" panose="05000000000000000000" pitchFamily="2" charset="2"/>
              <a:buChar char="§"/>
            </a:pPr>
            <a:r>
              <a:rPr lang="en-US" sz="2000" dirty="0"/>
              <a:t>Increase participation of mentors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Wingdings" panose="05000000000000000000" pitchFamily="2" charset="2"/>
              <a:buChar char="§"/>
            </a:pPr>
            <a:r>
              <a:rPr lang="en-US" sz="2000" dirty="0"/>
              <a:t>Social media campaigning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Wingdings" panose="05000000000000000000" pitchFamily="2" charset="2"/>
              <a:buChar char="§"/>
            </a:pPr>
            <a:r>
              <a:rPr lang="en-US" sz="2000" dirty="0"/>
              <a:t>Revamp the website</a:t>
            </a:r>
          </a:p>
        </p:txBody>
      </p:sp>
      <p:pic>
        <p:nvPicPr>
          <p:cNvPr id="5" name="Picture 2" descr="Image result for personality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202" y="3163078"/>
            <a:ext cx="3778898" cy="3778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5570-BE42-467F-9531-C5CCFABA5EF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3143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5098" y="1"/>
            <a:ext cx="10340502" cy="723480"/>
          </a:xfrm>
        </p:spPr>
        <p:txBody>
          <a:bodyPr/>
          <a:lstStyle/>
          <a:p>
            <a:r>
              <a:rPr lang="en-US" sz="2800" b="1" dirty="0"/>
              <a:t>RECCOMENDATIONS</a:t>
            </a:r>
            <a:endParaRPr lang="de-DE" sz="2800" b="1" dirty="0"/>
          </a:p>
        </p:txBody>
      </p:sp>
      <p:sp>
        <p:nvSpPr>
          <p:cNvPr id="6" name="Rectangle 5"/>
          <p:cNvSpPr/>
          <p:nvPr/>
        </p:nvSpPr>
        <p:spPr>
          <a:xfrm>
            <a:off x="572989" y="1067468"/>
            <a:ext cx="10780811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Wingdings" panose="05000000000000000000" pitchFamily="2" charset="2"/>
              <a:buChar char="§"/>
            </a:pPr>
            <a:r>
              <a:rPr lang="en-US" sz="2000" dirty="0"/>
              <a:t>Focused group marketing – identified the age group issue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Wingdings" panose="05000000000000000000" pitchFamily="2" charset="2"/>
              <a:buChar char="§"/>
            </a:pPr>
            <a:r>
              <a:rPr lang="en-US" sz="2000" dirty="0"/>
              <a:t>Improve the user experience on the website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Wingdings" panose="05000000000000000000" pitchFamily="2" charset="2"/>
              <a:buChar char="§"/>
            </a:pPr>
            <a:r>
              <a:rPr lang="en-US" sz="2000" dirty="0"/>
              <a:t>Concentrate on different touchpoints</a:t>
            </a:r>
          </a:p>
          <a:p>
            <a:pPr marL="342900" lvl="1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Wingdings" panose="05000000000000000000" pitchFamily="2" charset="2"/>
              <a:buChar char="§"/>
            </a:pPr>
            <a:r>
              <a:rPr lang="en-US" sz="2000" dirty="0"/>
              <a:t>Conventional – Flyers, bookmarks, email templates</a:t>
            </a:r>
          </a:p>
          <a:p>
            <a:pPr marL="342900" lvl="1" indent="-3429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Wingdings" panose="05000000000000000000" pitchFamily="2" charset="2"/>
              <a:buChar char="§"/>
            </a:pPr>
            <a:r>
              <a:rPr lang="en-US" sz="2000" dirty="0"/>
              <a:t>Pull Marketing – Social media – Instagram, Facebook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5570-BE42-467F-9531-C5CCFABA5EFE}" type="slidenum">
              <a:rPr lang="de-DE" smtClean="0"/>
              <a:t>5</a:t>
            </a:fld>
            <a:endParaRPr lang="de-DE"/>
          </a:p>
        </p:txBody>
      </p:sp>
      <p:pic>
        <p:nvPicPr>
          <p:cNvPr id="3074" name="Picture 2" descr="Image result for recommend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61" b="96552" l="8966" r="90000">
                        <a14:foregroundMark x1="25690" y1="9195" x2="8966" y2="34483"/>
                        <a14:foregroundMark x1="8966" y1="34483" x2="9310" y2="39080"/>
                        <a14:foregroundMark x1="9483" y1="39080" x2="11724" y2="53448"/>
                        <a14:foregroundMark x1="11724" y1="53448" x2="19138" y2="62931"/>
                        <a14:foregroundMark x1="19138" y1="62931" x2="69655" y2="79310"/>
                        <a14:foregroundMark x1="69655" y1="79310" x2="75172" y2="94253"/>
                        <a14:foregroundMark x1="72759" y1="92816" x2="76034" y2="96552"/>
                        <a14:foregroundMark x1="29828" y1="9770" x2="41573" y2="5441"/>
                        <a14:foregroundMark x1="54828" y1="7184" x2="72931" y2="16092"/>
                        <a14:foregroundMark x1="72931" y1="16092" x2="77241" y2="23851"/>
                        <a14:backgroundMark x1="31379" y1="1724" x2="36207" y2="0"/>
                        <a14:backgroundMark x1="36207" y1="287" x2="50345" y2="287"/>
                        <a14:backgroundMark x1="50345" y1="287" x2="53276" y2="11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0" y="3406775"/>
            <a:ext cx="55245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837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5098" y="1"/>
            <a:ext cx="10340502" cy="723480"/>
          </a:xfrm>
        </p:spPr>
        <p:txBody>
          <a:bodyPr/>
          <a:lstStyle/>
          <a:p>
            <a:r>
              <a:rPr lang="en-US" sz="2800" b="1" dirty="0"/>
              <a:t>BOOKMARKS</a:t>
            </a:r>
            <a:endParaRPr lang="de-DE" sz="2800" b="1" dirty="0"/>
          </a:p>
        </p:txBody>
      </p:sp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37" y="6025105"/>
            <a:ext cx="2074782" cy="54821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5570-BE42-467F-9531-C5CCFABA5EFE}" type="slidenum">
              <a:rPr lang="de-DE" smtClean="0"/>
              <a:t>6</a:t>
            </a:fld>
            <a:endParaRPr lang="de-DE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393" y="991986"/>
            <a:ext cx="3456390" cy="54782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828261" y="102755"/>
            <a:ext cx="2061068" cy="654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535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5098" y="1"/>
            <a:ext cx="10340502" cy="723480"/>
          </a:xfrm>
        </p:spPr>
        <p:txBody>
          <a:bodyPr/>
          <a:lstStyle/>
          <a:p>
            <a:r>
              <a:rPr lang="en-US" sz="2800" b="1" dirty="0"/>
              <a:t>FLYERS AND EMAIL TEMPLATES</a:t>
            </a:r>
            <a:endParaRPr lang="de-DE" sz="2800" b="1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37" y="6025105"/>
            <a:ext cx="2074782" cy="54821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5570-BE42-467F-9531-C5CCFABA5EFE}" type="slidenum">
              <a:rPr lang="de-DE" smtClean="0"/>
              <a:t>7</a:t>
            </a:fld>
            <a:endParaRPr lang="de-DE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474" y="891786"/>
            <a:ext cx="5383959" cy="56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59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5098" y="1"/>
            <a:ext cx="10340502" cy="723480"/>
          </a:xfrm>
        </p:spPr>
        <p:txBody>
          <a:bodyPr/>
          <a:lstStyle/>
          <a:p>
            <a:r>
              <a:rPr lang="en-US" sz="2800" b="1" dirty="0"/>
              <a:t>WALL OF MONEY</a:t>
            </a:r>
            <a:endParaRPr lang="de-DE" sz="2800" b="1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37" y="6025105"/>
            <a:ext cx="2074782" cy="54821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5570-BE42-467F-9531-C5CCFABA5EFE}" type="slidenum">
              <a:rPr lang="de-DE" smtClean="0"/>
              <a:t>8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955" y="1309925"/>
            <a:ext cx="4988479" cy="412873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22" y="1309924"/>
            <a:ext cx="5365955" cy="412873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684817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5098" y="1"/>
            <a:ext cx="10340502" cy="723480"/>
          </a:xfrm>
        </p:spPr>
        <p:txBody>
          <a:bodyPr/>
          <a:lstStyle/>
          <a:p>
            <a:r>
              <a:rPr lang="en-US" sz="2800" b="1" dirty="0"/>
              <a:t>INSTAGRAM STORIES</a:t>
            </a:r>
            <a:endParaRPr lang="de-DE" sz="2800" b="1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37" y="6025105"/>
            <a:ext cx="2074782" cy="54821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A35570-BE42-467F-9531-C5CCFABA5EFE}" type="slidenum">
              <a:rPr lang="de-DE" smtClean="0"/>
              <a:t>9</a:t>
            </a:fld>
            <a:endParaRPr lang="de-DE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35" y="856558"/>
            <a:ext cx="3628357" cy="28197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5337" y="856558"/>
            <a:ext cx="3365689" cy="26168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0088" y="3443249"/>
            <a:ext cx="4161310" cy="30956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 descr="Image result for instagra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472" y="1033840"/>
            <a:ext cx="1946461" cy="194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245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1388</TotalTime>
  <Words>359</Words>
  <Application>Microsoft Office PowerPoint</Application>
  <PresentationFormat>Widescreen</PresentationFormat>
  <Paragraphs>81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Wingdings</vt:lpstr>
      <vt:lpstr>Office Theme</vt:lpstr>
      <vt:lpstr>PowerPoint Presentation</vt:lpstr>
      <vt:lpstr>AGENDA</vt:lpstr>
      <vt:lpstr>About ConnectiKids</vt:lpstr>
      <vt:lpstr>OBJECTIVE</vt:lpstr>
      <vt:lpstr>RECCOMENDATIONS</vt:lpstr>
      <vt:lpstr>BOOKMARKS</vt:lpstr>
      <vt:lpstr>FLYERS AND EMAIL TEMPLATES</vt:lpstr>
      <vt:lpstr>WALL OF MONEY</vt:lpstr>
      <vt:lpstr>INSTAGRAM STORIES</vt:lpstr>
      <vt:lpstr>REVAMPED WEBSITE PROTOTYPE</vt:lpstr>
      <vt:lpstr>RESULTS</vt:lpstr>
      <vt:lpstr>SOCIAL MEDIA OUTREACH-FACEBOOK</vt:lpstr>
      <vt:lpstr>SOCIAL MEDIA OUTREACH-INSTAGRAM</vt:lpstr>
      <vt:lpstr>FUTURE ROADMAP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Julian</dc:creator>
  <cp:lastModifiedBy>neha tj</cp:lastModifiedBy>
  <cp:revision>545</cp:revision>
  <dcterms:created xsi:type="dcterms:W3CDTF">2016-10-22T17:37:22Z</dcterms:created>
  <dcterms:modified xsi:type="dcterms:W3CDTF">2017-04-18T02:05:06Z</dcterms:modified>
</cp:coreProperties>
</file>